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27"/>
  </p:notesMasterIdLst>
  <p:sldIdLst>
    <p:sldId id="317" r:id="rId3"/>
    <p:sldId id="323" r:id="rId4"/>
    <p:sldId id="318" r:id="rId5"/>
    <p:sldId id="257" r:id="rId6"/>
    <p:sldId id="306" r:id="rId7"/>
    <p:sldId id="334" r:id="rId8"/>
    <p:sldId id="335" r:id="rId9"/>
    <p:sldId id="336" r:id="rId10"/>
    <p:sldId id="260" r:id="rId11"/>
    <p:sldId id="321" r:id="rId12"/>
    <p:sldId id="316" r:id="rId13"/>
    <p:sldId id="337" r:id="rId14"/>
    <p:sldId id="326" r:id="rId15"/>
    <p:sldId id="338" r:id="rId16"/>
    <p:sldId id="340" r:id="rId17"/>
    <p:sldId id="324" r:id="rId18"/>
    <p:sldId id="339" r:id="rId19"/>
    <p:sldId id="325" r:id="rId20"/>
    <p:sldId id="327" r:id="rId21"/>
    <p:sldId id="330" r:id="rId22"/>
    <p:sldId id="332" r:id="rId23"/>
    <p:sldId id="333" r:id="rId24"/>
    <p:sldId id="341" r:id="rId25"/>
    <p:sldId id="34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75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67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31DB-8A72-C946-90A2-916816717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E27A5-08BE-A94D-B636-01570EBA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514D-88B9-F045-B3C3-EA28CFCF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1FF1D-1BF0-704E-9B26-CAA3486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7FEA-8234-4444-8378-60D0BDD7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E46A-1F2E-6B4C-95CA-8FF7FBB7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E682D-7F29-684A-A135-A852E5662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7A31-DD6D-5C44-AC02-DAB1626F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E0E4-5128-7641-B3D9-F46B6728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9E2DA-E945-D645-876B-E0EF500B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0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2D87E-62BB-7942-BF87-84DDFB616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D02E4-D701-CB45-988B-798EA58E0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EE5AC-98AE-0745-B5F2-FD6432DE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4EEBC-FC54-6D4C-8BBA-B24A3438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110C-D1DE-664C-ABF8-1A74B30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065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4A99-97F5-7B48-8F45-08D365F97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F767-B518-8245-B251-7BA8F3FD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23DB6-AD95-4F4D-9633-1838A58F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1BE4B-9543-4A43-BA4A-514DDD7C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0AD1-1EBE-B04D-9235-85C61217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69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A44F-2AE8-DB4D-8FEF-D1A5A7A9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80B49-65F6-5E4B-8CED-F0452406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B977-4060-FD46-838B-B263144C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8C57-896E-0A43-B74D-170F013D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5EF11-7757-1048-AA2E-8D9B03A6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975B-80E9-C546-A540-EE79C48A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AD97D-6942-9046-A4C1-241A4696C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C5B4E-9553-8644-B4D4-12D60842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AD483-51D9-F14D-8956-784BE430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DCB47-6889-4840-96A9-F6D825E1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255-95EA-A24E-9F8E-CCFB6968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9F01-1DA9-3242-B834-747264F8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BDBCC-89CF-5B4A-8DA4-9EE0A216B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1776F-8D24-F047-AAAF-89142BE4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C672A-D4CA-9744-BCF8-AFA0C2351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50CC-C05E-804F-BF15-BDF3509A1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AAFD2-83E4-7642-B3C5-9F86E82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13553-7A65-B345-AF9C-AC13C2A1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0044E-EB6B-9F46-8E84-C294D0A5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2BE8-4DF8-DE46-8791-EF3BD9C0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CB81A-37F1-DE40-B31C-6AD94414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CC2DE-8F26-EF4C-8652-7D0E25D0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2AD46-EBB6-E644-A12B-B0775E38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9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86E8D-1AA3-2B4F-A5FE-CB07600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58427-BAAC-3748-8544-D07174F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817A-9C04-1E46-B710-D4F5C92BD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B342-9399-1B47-BE01-7CBE241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3F80-E8D8-9147-B745-DA68CEB25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5AD90-0B55-AA43-BD4E-A8AFCCAD2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7C751-1653-1841-B0D4-A131C1CB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36C0B-EEE4-FA43-87AF-5863A5EC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D42FD-C0AD-4A41-AA00-3B8BE068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B409-E393-1F44-B684-22043D2F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4C7AE-FDF2-B845-BDFA-8B659E532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CA98-2D7D-7647-B7E6-BB1C10E7C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EE64D-A01B-114D-86B4-158EC7B0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C557-4E0C-9C44-BE91-3FCC88E3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6E834-0536-1149-9BFA-7EE4FBD8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2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3D405-D02A-7440-843A-33A3BCC9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38F7F-5D48-2647-BF0D-4E2A8AF4A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424F-DEE6-AC4F-B4A0-BE7D66FFB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5B93-1C77-2B46-BAC4-EEF29D5A1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1B56-16A5-784D-B243-2C20E4484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hdr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09</a:t>
            </a:r>
            <a:r>
              <a:rPr lang="en-US" dirty="0" smtClean="0"/>
              <a:t>/10/2019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3: 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9B3CD-FD0F-624F-A9B2-4B1ED84B3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key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81AA0-7412-B444-A62C-DA76437FD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True</a:t>
            </a:r>
            <a:r>
              <a:rPr lang="en-US" dirty="0"/>
              <a:t> : This keyword is used to represent a Boolean true. If a statement is true, “True” is printed.</a:t>
            </a:r>
          </a:p>
          <a:p>
            <a:pPr fontAlgn="base"/>
            <a:r>
              <a:rPr lang="en-US" b="1" dirty="0"/>
              <a:t>False</a:t>
            </a:r>
            <a:r>
              <a:rPr lang="en-US" dirty="0"/>
              <a:t> : This keyword is used to represent a Boolean false. If a statement is False, “False” is printed.</a:t>
            </a:r>
          </a:p>
          <a:p>
            <a:pPr fontAlgn="base"/>
            <a:r>
              <a:rPr lang="en-US" b="1" dirty="0"/>
              <a:t>None </a:t>
            </a:r>
            <a:r>
              <a:rPr lang="en-US" dirty="0"/>
              <a:t>: This is a special constant used to </a:t>
            </a:r>
            <a:r>
              <a:rPr lang="en-US" b="1" dirty="0"/>
              <a:t>denote a null value or a void</a:t>
            </a:r>
            <a:r>
              <a:rPr lang="en-US" dirty="0"/>
              <a:t>. </a:t>
            </a:r>
            <a:r>
              <a:rPr lang="en-US" b="1" dirty="0"/>
              <a:t>Its important to remember, 0, any empty container(</a:t>
            </a:r>
            <a:r>
              <a:rPr lang="en-US" b="1" dirty="0" err="1"/>
              <a:t>e.g</a:t>
            </a:r>
            <a:r>
              <a:rPr lang="en-US" b="1" dirty="0"/>
              <a:t> empty list) do not compute to None</a:t>
            </a:r>
            <a:r>
              <a:rPr lang="en-US" dirty="0"/>
              <a:t>.</a:t>
            </a:r>
          </a:p>
          <a:p>
            <a:pPr fontAlgn="base"/>
            <a:r>
              <a:rPr lang="en-US" b="1" dirty="0"/>
              <a:t>not</a:t>
            </a:r>
            <a:r>
              <a:rPr lang="en-US" dirty="0"/>
              <a:t> : This logical operator </a:t>
            </a:r>
            <a:r>
              <a:rPr lang="en-US" b="1" dirty="0"/>
              <a:t>inverts the truth value </a:t>
            </a:r>
            <a:r>
              <a:rPr lang="en-US" dirty="0"/>
              <a:t>(For example not True will return False and vice versa).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336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394D4-6C25-824C-9158-DF5176ABA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 Class Exercise (from previous class)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28AA7-58A9-B743-BAE9-392B627DE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825624"/>
            <a:ext cx="10807700" cy="44989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Write a Python Script that takes user input as two numbers and performs a comparison of whether the numbers are equal or not.</a:t>
            </a:r>
          </a:p>
          <a:p>
            <a:pPr lvl="1"/>
            <a:r>
              <a:rPr lang="en-US" dirty="0"/>
              <a:t> Output ‘FALSE’ if they are equal and ‘TRUE’ if they are not.</a:t>
            </a:r>
          </a:p>
          <a:p>
            <a:pPr lvl="1"/>
            <a:r>
              <a:rPr lang="en-US" dirty="0"/>
              <a:t>Output ‘TRUE’ if they are equal and ‘FALSE’ if they are not.</a:t>
            </a:r>
          </a:p>
          <a:p>
            <a:r>
              <a:rPr lang="en-US" dirty="0"/>
              <a:t>print('Input the first number')</a:t>
            </a:r>
          </a:p>
          <a:p>
            <a:r>
              <a:rPr lang="en-US" dirty="0"/>
              <a:t>n1=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r>
              <a:rPr lang="en-US" dirty="0"/>
              <a:t>print('Input the second number')</a:t>
            </a:r>
          </a:p>
          <a:p>
            <a:r>
              <a:rPr lang="en-US" dirty="0"/>
              <a:t>n2=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r>
              <a:rPr lang="en-US" dirty="0"/>
              <a:t>print(n1!=n2)</a:t>
            </a:r>
          </a:p>
          <a:p>
            <a:r>
              <a:rPr lang="en-US" dirty="0"/>
              <a:t>print(n1==n2) for part (b)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308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3C58F-E45A-604D-92D8-1DF6F427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Statements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E01D4-F5D4-9448-B267-8C2559575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if Statements in Python allow us to tell the computer to perform alternative actions based on a certain set of results.</a:t>
            </a:r>
          </a:p>
          <a:p>
            <a:r>
              <a:rPr lang="en-US" dirty="0"/>
              <a:t>Verbally, we can imagine we are telling the computer:</a:t>
            </a:r>
          </a:p>
          <a:p>
            <a:pPr lvl="1"/>
            <a:r>
              <a:rPr lang="en-US" dirty="0"/>
              <a:t>"Hey if this case happens, perform some action"</a:t>
            </a:r>
          </a:p>
          <a:p>
            <a:pPr lvl="1"/>
            <a:r>
              <a:rPr lang="en-US" dirty="0"/>
              <a:t>We can then expand the idea further with </a:t>
            </a:r>
            <a:r>
              <a:rPr lang="en-US" dirty="0" err="1"/>
              <a:t>elif</a:t>
            </a:r>
            <a:r>
              <a:rPr lang="en-US" dirty="0"/>
              <a:t> and else statements, which allow us to tell the computer:</a:t>
            </a:r>
          </a:p>
          <a:p>
            <a:pPr lvl="1"/>
            <a:r>
              <a:rPr lang="en-US" dirty="0"/>
              <a:t>"Hey if this case happens, perform some action. Else, if another case happens, perform some other action. Else, if </a:t>
            </a:r>
            <a:r>
              <a:rPr lang="en-US" i="1" dirty="0"/>
              <a:t>none</a:t>
            </a:r>
            <a:r>
              <a:rPr lang="en-US" dirty="0"/>
              <a:t> of the above cases happened, perform this action.”</a:t>
            </a:r>
          </a:p>
          <a:p>
            <a:r>
              <a:rPr lang="en-US" dirty="0">
                <a:solidFill>
                  <a:srgbClr val="FF0000"/>
                </a:solidFill>
              </a:rPr>
              <a:t>NOTE: It is important to keep a good understanding of how indentation works in Python to maintain the structure and order of your code. We will talk about this topic again when we start building out functions!</a:t>
            </a:r>
          </a:p>
        </p:txBody>
      </p:sp>
    </p:spTree>
    <p:extLst>
      <p:ext uri="{BB962C8B-B14F-4D97-AF65-F5344CB8AC3E}">
        <p14:creationId xmlns:p14="http://schemas.microsoft.com/office/powerpoint/2010/main" val="2227844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54C6F-D805-D84D-856B-5DB2F1E6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Statements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95B59-99D2-7B48-B939-2203C07CD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commonly used control flow statements.</a:t>
            </a:r>
          </a:p>
          <a:p>
            <a:r>
              <a:rPr lang="en-US" b="1" dirty="0"/>
              <a:t>Python Syntax</a:t>
            </a:r>
          </a:p>
          <a:p>
            <a:r>
              <a:rPr lang="en-US" dirty="0"/>
              <a:t>if </a:t>
            </a:r>
            <a:r>
              <a:rPr lang="en-US" i="1" dirty="0"/>
              <a:t>condition</a:t>
            </a:r>
            <a:r>
              <a:rPr lang="en-US" dirty="0"/>
              <a:t> :</a:t>
            </a:r>
          </a:p>
          <a:p>
            <a:r>
              <a:rPr lang="en-US" dirty="0"/>
              <a:t>    indented Statement Block</a:t>
            </a:r>
          </a:p>
          <a:p>
            <a:r>
              <a:rPr lang="en-US" dirty="0"/>
              <a:t>Let’s Try this code:</a:t>
            </a:r>
          </a:p>
          <a:p>
            <a:pPr marL="457200" lvl="1" indent="0">
              <a:buNone/>
            </a:pPr>
            <a:r>
              <a:rPr lang="en-US" dirty="0"/>
              <a:t>weight = float(input("How many pounds does your suitcase weigh? ")) </a:t>
            </a:r>
          </a:p>
          <a:p>
            <a:pPr marL="457200" lvl="1" indent="0">
              <a:buNone/>
            </a:pPr>
            <a:r>
              <a:rPr lang="en-US" b="1" dirty="0"/>
              <a:t>if</a:t>
            </a:r>
            <a:r>
              <a:rPr lang="en-US" dirty="0"/>
              <a:t> weight &gt; 50: </a:t>
            </a:r>
          </a:p>
          <a:p>
            <a:pPr marL="457200" lvl="1" indent="0">
              <a:buNone/>
            </a:pPr>
            <a:r>
              <a:rPr lang="en-US" dirty="0"/>
              <a:t>    print("There is a $25 charge for luggage that heavy.") </a:t>
            </a:r>
          </a:p>
          <a:p>
            <a:pPr marL="457200" lvl="1" indent="0">
              <a:buNone/>
            </a:pPr>
            <a:r>
              <a:rPr lang="en-US" dirty="0"/>
              <a:t>    print("Thank you for your business.")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783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0A936-7788-CE4C-899A-7188D128E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Else Statements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9C6C39-84F9-3943-9497-2F064321BA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temperature = float(input('What is the temperature? '))</a:t>
            </a:r>
          </a:p>
          <a:p>
            <a:pPr marL="0" indent="0">
              <a:buNone/>
            </a:pPr>
            <a:r>
              <a:rPr lang="en-US" dirty="0"/>
              <a:t>if temperature &gt; 70:</a:t>
            </a:r>
          </a:p>
          <a:p>
            <a:pPr marL="0" indent="0">
              <a:buNone/>
            </a:pPr>
            <a:r>
              <a:rPr lang="en-US" dirty="0"/>
              <a:t>    print('Wear shorts.')</a:t>
            </a:r>
          </a:p>
          <a:p>
            <a:pPr marL="0" indent="0">
              <a:buNone/>
            </a:pPr>
            <a:r>
              <a:rPr lang="en-US" dirty="0"/>
              <a:t>else:</a:t>
            </a:r>
          </a:p>
          <a:p>
            <a:pPr marL="0" indent="0">
              <a:buNone/>
            </a:pPr>
            <a:r>
              <a:rPr lang="en-US" dirty="0"/>
              <a:t>    print('Wear long pants.')</a:t>
            </a:r>
          </a:p>
          <a:p>
            <a:pPr marL="0" indent="0">
              <a:buNone/>
            </a:pPr>
            <a:r>
              <a:rPr lang="en-US" dirty="0"/>
              <a:t>print('Get some exercise outside.')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B6092A-0951-344B-A83D-6C896DBFD1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There is </a:t>
            </a:r>
            <a:r>
              <a:rPr lang="en-US" dirty="0" err="1"/>
              <a:t>Elif</a:t>
            </a:r>
            <a:r>
              <a:rPr lang="en-US" dirty="0"/>
              <a:t> statement if more than 1 condition needs to be tested.</a:t>
            </a:r>
          </a:p>
          <a:p>
            <a:pPr marL="0" indent="0">
              <a:buNone/>
            </a:pPr>
            <a:r>
              <a:rPr lang="en-US" dirty="0" err="1"/>
              <a:t>loc</a:t>
            </a:r>
            <a:r>
              <a:rPr lang="en-US" dirty="0"/>
              <a:t> = 'Bank'</a:t>
            </a:r>
          </a:p>
          <a:p>
            <a:pPr marL="0" indent="0">
              <a:buNone/>
            </a:pPr>
            <a:r>
              <a:rPr lang="en-US" dirty="0"/>
              <a:t>if </a:t>
            </a:r>
            <a:r>
              <a:rPr lang="en-US" dirty="0" err="1"/>
              <a:t>loc</a:t>
            </a:r>
            <a:r>
              <a:rPr lang="en-US" dirty="0"/>
              <a:t> == 'Auto Shop':</a:t>
            </a:r>
          </a:p>
          <a:p>
            <a:pPr marL="0" indent="0">
              <a:buNone/>
            </a:pPr>
            <a:r>
              <a:rPr lang="en-US" dirty="0"/>
              <a:t>    print('Welcome to the Auto Shop!')</a:t>
            </a:r>
          </a:p>
          <a:p>
            <a:pPr marL="0" indent="0">
              <a:buNone/>
            </a:pPr>
            <a:r>
              <a:rPr lang="en-US" dirty="0" err="1"/>
              <a:t>elif</a:t>
            </a:r>
            <a:r>
              <a:rPr lang="en-US" dirty="0"/>
              <a:t> </a:t>
            </a:r>
            <a:r>
              <a:rPr lang="en-US" dirty="0" err="1"/>
              <a:t>loc</a:t>
            </a:r>
            <a:r>
              <a:rPr lang="en-US" dirty="0"/>
              <a:t> == 'Bank':</a:t>
            </a:r>
          </a:p>
          <a:p>
            <a:pPr marL="0" indent="0">
              <a:buNone/>
            </a:pPr>
            <a:r>
              <a:rPr lang="en-US" dirty="0"/>
              <a:t>    print('Welcome to the bank!')</a:t>
            </a:r>
          </a:p>
          <a:p>
            <a:pPr marL="0" indent="0">
              <a:buNone/>
            </a:pPr>
            <a:r>
              <a:rPr lang="en-US" dirty="0"/>
              <a:t>else:</a:t>
            </a:r>
          </a:p>
          <a:p>
            <a:pPr marL="0" indent="0">
              <a:buNone/>
            </a:pPr>
            <a:r>
              <a:rPr lang="en-US" dirty="0"/>
              <a:t>    print('Where are you?')</a:t>
            </a:r>
          </a:p>
        </p:txBody>
      </p:sp>
    </p:spTree>
    <p:extLst>
      <p:ext uri="{BB962C8B-B14F-4D97-AF65-F5344CB8AC3E}">
        <p14:creationId xmlns:p14="http://schemas.microsoft.com/office/powerpoint/2010/main" val="3605201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BE126-D77C-0842-AA00-363A49CB9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Ifs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1F241-C988-014C-BC4C-FC94D1A3BC4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if x: </a:t>
            </a:r>
          </a:p>
          <a:p>
            <a:r>
              <a:rPr lang="en-US" dirty="0"/>
              <a:t>     if y: </a:t>
            </a:r>
          </a:p>
          <a:p>
            <a:r>
              <a:rPr lang="en-US" dirty="0"/>
              <a:t>         code-statement </a:t>
            </a:r>
          </a:p>
          <a:p>
            <a:r>
              <a:rPr lang="en-US" dirty="0"/>
              <a:t>else: </a:t>
            </a:r>
          </a:p>
          <a:p>
            <a:r>
              <a:rPr lang="en-US" dirty="0"/>
              <a:t>      another-code-statement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700815-F867-3840-9A20-8516E698FD2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Python is so heavily driven by code indentation and whitespace. </a:t>
            </a:r>
          </a:p>
          <a:p>
            <a:r>
              <a:rPr lang="en-US" dirty="0"/>
              <a:t>This means that code readability is a core part of the design of the Python language.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3624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41DCC-564C-284D-BE30-9D23C1D01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Practice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D896E-36E3-834B-9F78-F4DFB7825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be finished in class.</a:t>
            </a:r>
          </a:p>
          <a:p>
            <a:r>
              <a:rPr lang="en-US" dirty="0"/>
              <a:t>Today’s set is not graded. </a:t>
            </a:r>
          </a:p>
          <a:p>
            <a:r>
              <a:rPr lang="en-US" dirty="0"/>
              <a:t>From next practice class onwards (which is in 2 weeks from now)- You can be asked to submit a code online in-class.</a:t>
            </a:r>
          </a:p>
          <a:p>
            <a:r>
              <a:rPr lang="en-US" dirty="0"/>
              <a:t>You can work in teams for all in-class grade-able exercises. However, each student needs to submit their work when asked.</a:t>
            </a:r>
          </a:p>
        </p:txBody>
      </p:sp>
    </p:spTree>
    <p:extLst>
      <p:ext uri="{BB962C8B-B14F-4D97-AF65-F5344CB8AC3E}">
        <p14:creationId xmlns:p14="http://schemas.microsoft.com/office/powerpoint/2010/main" val="3396318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2A8BF-EDB2-9948-BA13-4102035E3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Reminding the Methodology (Lecture 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610FE-5146-944A-98A2-22EABB512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U – Understand the Problem: Write down the inputs you have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D – Devise a Good Plan to Solve: Write down the Algorithm you will use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I – Implement the Plan: Translate Algorithm to code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E – Evaluate the Solution: Run for a few test cases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251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95A98-B89A-AB43-A4B0-5A4B3535F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F336B-5B0C-C048-8D91-E9DD41AB0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asks the user for their name and greets them with their name.</a:t>
            </a:r>
          </a:p>
          <a:p>
            <a:pPr marL="457200" lvl="1" indent="0">
              <a:buNone/>
            </a:pPr>
            <a:r>
              <a:rPr lang="en-US" dirty="0"/>
              <a:t>print('What is your name?')</a:t>
            </a:r>
          </a:p>
          <a:p>
            <a:pPr marL="457200" lvl="1" indent="0">
              <a:buNone/>
            </a:pPr>
            <a:r>
              <a:rPr lang="en-US" dirty="0"/>
              <a:t>name=</a:t>
            </a:r>
            <a:r>
              <a:rPr lang="en-US" dirty="0" err="1"/>
              <a:t>str</a:t>
            </a:r>
            <a:r>
              <a:rPr lang="en-US" dirty="0"/>
              <a:t>(input())</a:t>
            </a:r>
          </a:p>
          <a:p>
            <a:pPr marL="457200" lvl="1" indent="0">
              <a:buNone/>
            </a:pPr>
            <a:r>
              <a:rPr lang="en-US" dirty="0"/>
              <a:t>print('Hello', name)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D215EA-D7FD-6441-A7F6-1D5B0F7F3D32}"/>
              </a:ext>
            </a:extLst>
          </p:cNvPr>
          <p:cNvSpPr txBox="1"/>
          <p:nvPr/>
        </p:nvSpPr>
        <p:spPr>
          <a:xfrm>
            <a:off x="2201333" y="28278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14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E2C8D-209A-254F-846A-5B9F185E2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FA02B-345E-3F41-A041-F1C941A54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Modify the previous program such that only the users Alice and Bob are greeted with their names. </a:t>
            </a:r>
          </a:p>
          <a:p>
            <a:r>
              <a:rPr lang="en-US" dirty="0"/>
              <a:t>print('What is your name?')</a:t>
            </a:r>
          </a:p>
          <a:p>
            <a:r>
              <a:rPr lang="en-US" dirty="0"/>
              <a:t>name=</a:t>
            </a:r>
            <a:r>
              <a:rPr lang="en-US" dirty="0" err="1"/>
              <a:t>str</a:t>
            </a:r>
            <a:r>
              <a:rPr lang="en-US" dirty="0"/>
              <a:t>(input())</a:t>
            </a:r>
          </a:p>
          <a:p>
            <a:r>
              <a:rPr lang="en-US" dirty="0"/>
              <a:t>if name==('Alice' or 'Bob’):</a:t>
            </a:r>
          </a:p>
          <a:p>
            <a:r>
              <a:rPr lang="en-US" dirty="0"/>
              <a:t>    print('Hello', name)</a:t>
            </a:r>
          </a:p>
          <a:p>
            <a:r>
              <a:rPr lang="en-US" dirty="0"/>
              <a:t>else:</a:t>
            </a:r>
          </a:p>
          <a:p>
            <a:r>
              <a:rPr lang="en-US" dirty="0"/>
              <a:t>    print(‘Hello’)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16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07AABD-7D7D-1E42-A862-71B1066D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A60BEE-89FC-1E4F-9322-F0754AEF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Homework 1 is posted and is due next week:</a:t>
            </a:r>
          </a:p>
          <a:p>
            <a:pPr lvl="1"/>
            <a:r>
              <a:rPr lang="en-US" dirty="0" smtClean="0"/>
              <a:t>September 17</a:t>
            </a:r>
            <a:r>
              <a:rPr lang="en-US" baseline="30000" dirty="0" smtClean="0"/>
              <a:t>th</a:t>
            </a:r>
            <a:endParaRPr lang="en-US" dirty="0" smtClean="0"/>
          </a:p>
          <a:p>
            <a:r>
              <a:rPr lang="en-US" dirty="0" smtClean="0"/>
              <a:t>Submit all </a:t>
            </a:r>
            <a:r>
              <a:rPr lang="en-US" dirty="0" err="1" smtClean="0"/>
              <a:t>homeworks</a:t>
            </a:r>
            <a:r>
              <a:rPr lang="en-US" dirty="0" smtClean="0"/>
              <a:t> </a:t>
            </a:r>
            <a:r>
              <a:rPr lang="en-US" smtClean="0"/>
              <a:t>on Submitty.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0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31F6-12EC-774A-BD14-903EAA4BA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2AE7C-D8D5-474D-A69F-DFB4BEFA8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7800"/>
            <a:ext cx="10515600" cy="47291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Write a program that asks the user for a number n and gives them the possibility to choose between computing the sum or computing the product of n and n-1.</a:t>
            </a:r>
          </a:p>
          <a:p>
            <a:pPr marL="0" indent="0">
              <a:buNone/>
            </a:pPr>
            <a:r>
              <a:rPr lang="en-US" dirty="0"/>
              <a:t>print('Please enter the number')</a:t>
            </a:r>
          </a:p>
          <a:p>
            <a:pPr marL="0" indent="0">
              <a:buNone/>
            </a:pPr>
            <a:r>
              <a:rPr lang="en-US" dirty="0"/>
              <a:t>a=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pPr marL="0" indent="0">
              <a:buNone/>
            </a:pPr>
            <a:r>
              <a:rPr lang="en-US" dirty="0"/>
              <a:t>print('For addition enter A; for multiplication enter M')</a:t>
            </a:r>
          </a:p>
          <a:p>
            <a:pPr marL="0" indent="0">
              <a:buNone/>
            </a:pPr>
            <a:r>
              <a:rPr lang="en-US" dirty="0"/>
              <a:t>b=</a:t>
            </a:r>
            <a:r>
              <a:rPr lang="en-US" dirty="0" err="1"/>
              <a:t>str</a:t>
            </a:r>
            <a:r>
              <a:rPr lang="en-US" dirty="0"/>
              <a:t>(input())</a:t>
            </a:r>
          </a:p>
          <a:p>
            <a:pPr marL="0" indent="0">
              <a:buNone/>
            </a:pPr>
            <a:r>
              <a:rPr lang="en-US" dirty="0"/>
              <a:t>if b=='A':</a:t>
            </a:r>
          </a:p>
          <a:p>
            <a:pPr marL="0" indent="0">
              <a:buNone/>
            </a:pPr>
            <a:r>
              <a:rPr lang="en-US" dirty="0"/>
              <a:t>a=a+(a-1)</a:t>
            </a:r>
          </a:p>
          <a:p>
            <a:pPr marL="0" indent="0">
              <a:buNone/>
            </a:pPr>
            <a:r>
              <a:rPr lang="en-US" dirty="0"/>
              <a:t>print ('Result of addition is ', a)</a:t>
            </a:r>
          </a:p>
          <a:p>
            <a:pPr marL="0" indent="0">
              <a:buNone/>
            </a:pPr>
            <a:r>
              <a:rPr lang="en-US" dirty="0"/>
              <a:t>else:</a:t>
            </a:r>
          </a:p>
          <a:p>
            <a:pPr marL="0" indent="0">
              <a:buNone/>
            </a:pPr>
            <a:r>
              <a:rPr lang="en-US" dirty="0"/>
              <a:t>a=a*(a-1)</a:t>
            </a:r>
          </a:p>
          <a:p>
            <a:pPr marL="0" indent="0">
              <a:buNone/>
            </a:pPr>
            <a:r>
              <a:rPr lang="en-US" dirty="0"/>
              <a:t>print ('Result of multiplication is ', a)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6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6A08F-7006-514E-BAEE-39957F9BB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B723A-607B-514A-A621-EFDF89912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prints whether a user provided number is an even number or not.</a:t>
            </a:r>
          </a:p>
          <a:p>
            <a:pPr marL="0" indent="0">
              <a:buNone/>
            </a:pPr>
            <a:r>
              <a:rPr lang="en-US" dirty="0"/>
              <a:t>print('Enter the number')</a:t>
            </a:r>
          </a:p>
          <a:p>
            <a:pPr marL="0" indent="0">
              <a:buNone/>
            </a:pPr>
            <a:r>
              <a:rPr lang="en-US" dirty="0"/>
              <a:t>a=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pPr marL="0" indent="0">
              <a:buNone/>
            </a:pPr>
            <a:r>
              <a:rPr lang="en-US" dirty="0"/>
              <a:t>if a%2==0:</a:t>
            </a:r>
          </a:p>
          <a:p>
            <a:pPr marL="0" indent="0">
              <a:buNone/>
            </a:pPr>
            <a:r>
              <a:rPr lang="en-US" dirty="0"/>
              <a:t>    print('This is an even number')</a:t>
            </a:r>
          </a:p>
          <a:p>
            <a:pPr marL="0" indent="0">
              <a:buNone/>
            </a:pPr>
            <a:r>
              <a:rPr lang="en-US" dirty="0"/>
              <a:t>else:</a:t>
            </a:r>
          </a:p>
          <a:p>
            <a:pPr marL="0" indent="0">
              <a:buNone/>
            </a:pPr>
            <a:r>
              <a:rPr lang="en-US" dirty="0"/>
              <a:t>    print('This is not an even number')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20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67D6-1882-4B48-BEF9-4A58A0610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E8959-23C7-4748-B4CE-88E69FEB9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 my birthday I am planning to invite n friends and distribute some chocolates to all of them. At the chocolate shop I found each packet contains different number of m chocolates. </a:t>
            </a:r>
          </a:p>
          <a:p>
            <a:r>
              <a:rPr lang="en-US" dirty="0"/>
              <a:t>Write a program that calculates whether a given packet will distribute all chocolates evenly to my friends or not. In addition the program must also tell me how many will be in surplus or short if I buy a particular packet.</a:t>
            </a:r>
          </a:p>
        </p:txBody>
      </p:sp>
    </p:spTree>
    <p:extLst>
      <p:ext uri="{BB962C8B-B14F-4D97-AF65-F5344CB8AC3E}">
        <p14:creationId xmlns:p14="http://schemas.microsoft.com/office/powerpoint/2010/main" val="592985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13230-8177-CE4B-8E7F-350809BA7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6FB29-A907-F54E-A97C-9E778BD3D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print('How many friends are invited?')</a:t>
            </a:r>
          </a:p>
          <a:p>
            <a:r>
              <a:rPr lang="en-US" dirty="0"/>
              <a:t>a=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r>
              <a:rPr lang="en-US" dirty="0"/>
              <a:t>print('How many chocolates are there in this packet?')</a:t>
            </a:r>
          </a:p>
          <a:p>
            <a:r>
              <a:rPr lang="en-US" dirty="0"/>
              <a:t>b=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r>
              <a:rPr lang="en-US" dirty="0"/>
              <a:t>if b&lt;a:</a:t>
            </a:r>
          </a:p>
          <a:p>
            <a:r>
              <a:rPr lang="en-US" dirty="0"/>
              <a:t>    print('You are short of ',a-b, 'chocolates')</a:t>
            </a:r>
          </a:p>
          <a:p>
            <a:r>
              <a:rPr lang="en-US" dirty="0" err="1"/>
              <a:t>elif</a:t>
            </a:r>
            <a:r>
              <a:rPr lang="en-US" dirty="0"/>
              <a:t> </a:t>
            </a:r>
            <a:r>
              <a:rPr lang="en-US" dirty="0" err="1"/>
              <a:t>b%a</a:t>
            </a:r>
            <a:r>
              <a:rPr lang="en-US" dirty="0"/>
              <a:t>==0:</a:t>
            </a:r>
          </a:p>
          <a:p>
            <a:r>
              <a:rPr lang="en-US" dirty="0"/>
              <a:t>     c=b/a</a:t>
            </a:r>
          </a:p>
          <a:p>
            <a:r>
              <a:rPr lang="en-US" dirty="0"/>
              <a:t>     print('Chocolates will be evenly distributed and each friend </a:t>
            </a:r>
            <a:r>
              <a:rPr lang="en-US" dirty="0" err="1"/>
              <a:t>gets',c</a:t>
            </a:r>
            <a:r>
              <a:rPr lang="en-US" dirty="0"/>
              <a:t>, 'chocolates' )</a:t>
            </a:r>
          </a:p>
          <a:p>
            <a:r>
              <a:rPr lang="en-US" dirty="0"/>
              <a:t>else:</a:t>
            </a:r>
          </a:p>
          <a:p>
            <a:r>
              <a:rPr lang="en-US" dirty="0"/>
              <a:t>    d=</a:t>
            </a:r>
            <a:r>
              <a:rPr lang="en-US" dirty="0" err="1"/>
              <a:t>b%a</a:t>
            </a:r>
            <a:endParaRPr lang="en-US" dirty="0"/>
          </a:p>
          <a:p>
            <a:r>
              <a:rPr lang="en-US" dirty="0"/>
              <a:t>    print('Chocolates cannot be evenly distributed because you have a surplus of ', d, 'chocolates')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13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3E4-9361-9E4B-BABD-54E33B764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89613-9747-7B40-9A0C-4E6C335D8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  <a:p>
            <a:r>
              <a:rPr lang="en-US" dirty="0"/>
              <a:t>String Manipulations</a:t>
            </a:r>
          </a:p>
        </p:txBody>
      </p:sp>
    </p:spTree>
    <p:extLst>
      <p:ext uri="{BB962C8B-B14F-4D97-AF65-F5344CB8AC3E}">
        <p14:creationId xmlns:p14="http://schemas.microsoft.com/office/powerpoint/2010/main" val="465446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1DECD0-5D5F-6646-A3D9-5842DB9B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76ED12-A26F-1D4B-BAEE-6DA935B27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Talk about Booleans</a:t>
            </a:r>
          </a:p>
          <a:p>
            <a:r>
              <a:rPr lang="en-US" dirty="0"/>
              <a:t>Elementary Boolean Algebra</a:t>
            </a:r>
          </a:p>
          <a:p>
            <a:r>
              <a:rPr lang="en-US" dirty="0"/>
              <a:t>If, </a:t>
            </a:r>
            <a:r>
              <a:rPr lang="en-US" dirty="0" err="1"/>
              <a:t>Elif</a:t>
            </a:r>
            <a:r>
              <a:rPr lang="en-US" dirty="0"/>
              <a:t> and Else Statements in Python (Also called control statements)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038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A0301-E66A-DC48-8779-CAD4514D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99441"/>
          </a:xfrm>
        </p:spPr>
        <p:txBody>
          <a:bodyPr/>
          <a:lstStyle/>
          <a:p>
            <a:r>
              <a:rPr lang="en-US" dirty="0"/>
              <a:t>Object Types (Table from Previous Lecture)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772651"/>
              </p:ext>
            </p:extLst>
          </p:nvPr>
        </p:nvGraphicFramePr>
        <p:xfrm>
          <a:off x="838200" y="1491175"/>
          <a:ext cx="10515600" cy="1842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Booleans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Logical Value: True, False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8759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8359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7B195-8189-A240-ABF8-AD85ED654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CEAF6-4232-364C-81E6-A12B101B6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Boolean represents logical values (TRUE or FALSE)</a:t>
            </a:r>
          </a:p>
          <a:p>
            <a:r>
              <a:rPr lang="en-US" dirty="0"/>
              <a:t>The </a:t>
            </a:r>
            <a:r>
              <a:rPr lang="en-US" b="1" dirty="0"/>
              <a:t>bool()</a:t>
            </a:r>
            <a:r>
              <a:rPr lang="en-US" dirty="0"/>
              <a:t> </a:t>
            </a:r>
            <a:r>
              <a:rPr lang="en-US" dirty="0">
                <a:solidFill>
                  <a:srgbClr val="FF0000"/>
                </a:solidFill>
              </a:rPr>
              <a:t>method</a:t>
            </a:r>
            <a:r>
              <a:rPr lang="en-US" dirty="0"/>
              <a:t> is used to return or convert a value to a Boolean value</a:t>
            </a:r>
          </a:p>
          <a:p>
            <a:r>
              <a:rPr lang="en-US" dirty="0"/>
              <a:t>The bool() method in general takes only one parameter, on which the standard truth testing procedure can be applied. </a:t>
            </a:r>
          </a:p>
          <a:p>
            <a:r>
              <a:rPr lang="en-US" b="1" dirty="0"/>
              <a:t>If no parameter is passed, then by default it returns False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22825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9EC7-7A70-D142-8AB1-C135EF992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Boolean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E1E67-27CE-814F-BD1F-34C80B5AD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Boolean Algebra</a:t>
            </a:r>
            <a:r>
              <a:rPr lang="en-US" dirty="0"/>
              <a:t> is a branch of algebra that involves bools, or true and false values. </a:t>
            </a:r>
          </a:p>
          <a:p>
            <a:r>
              <a:rPr lang="en-US" dirty="0"/>
              <a:t>They’re typically denoted as </a:t>
            </a:r>
            <a:r>
              <a:rPr lang="en-US" b="1" i="1" dirty="0"/>
              <a:t>T or 1 for true</a:t>
            </a:r>
            <a:r>
              <a:rPr lang="en-US" dirty="0"/>
              <a:t> and</a:t>
            </a:r>
            <a:r>
              <a:rPr lang="en-US" b="1" dirty="0"/>
              <a:t> </a:t>
            </a:r>
            <a:r>
              <a:rPr lang="en-US" b="1" i="1" dirty="0"/>
              <a:t>F or 0 for false</a:t>
            </a:r>
            <a:r>
              <a:rPr lang="en-US" dirty="0"/>
              <a:t>. </a:t>
            </a:r>
          </a:p>
          <a:p>
            <a:r>
              <a:rPr lang="en-US" dirty="0"/>
              <a:t>Using this simple system we can boil down complex statements into easier/understandable logical statements.</a:t>
            </a:r>
          </a:p>
        </p:txBody>
      </p:sp>
    </p:spTree>
    <p:extLst>
      <p:ext uri="{BB962C8B-B14F-4D97-AF65-F5344CB8AC3E}">
        <p14:creationId xmlns:p14="http://schemas.microsoft.com/office/powerpoint/2010/main" val="1045028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318A-C3E7-7448-B0BE-8E8596036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Truth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5172E-2E8D-9B47-BA20-273C0420D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 </a:t>
            </a:r>
            <a:r>
              <a:rPr lang="en-US" b="1" dirty="0"/>
              <a:t>truth table</a:t>
            </a:r>
            <a:r>
              <a:rPr lang="en-US" dirty="0"/>
              <a:t> is a way of organizing information to list out all possible scenarios.</a:t>
            </a:r>
          </a:p>
          <a:p>
            <a:r>
              <a:rPr lang="en-US" dirty="0"/>
              <a:t>p denotes proposition (condition) then ~p (read as not p) means everything opposite of the proposition.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B650A2C-6D45-9148-8003-0BCB53B8DA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716647"/>
              </p:ext>
            </p:extLst>
          </p:nvPr>
        </p:nvGraphicFramePr>
        <p:xfrm>
          <a:off x="2897632" y="4001294"/>
          <a:ext cx="268630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5184">
                  <a:extLst>
                    <a:ext uri="{9D8B030D-6E8A-4147-A177-3AD203B41FA5}">
                      <a16:colId xmlns:a16="http://schemas.microsoft.com/office/drawing/2014/main" val="2044210855"/>
                    </a:ext>
                  </a:extLst>
                </a:gridCol>
                <a:gridCol w="1341120">
                  <a:extLst>
                    <a:ext uri="{9D8B030D-6E8A-4147-A177-3AD203B41FA5}">
                      <a16:colId xmlns:a16="http://schemas.microsoft.com/office/drawing/2014/main" val="4268720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327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814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003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679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754D5-7857-E74E-906D-8218C1E56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Operators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37217E-68F6-C944-B6B3-3D7C5ECA9B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562983"/>
          </a:xfrm>
        </p:spPr>
        <p:txBody>
          <a:bodyPr/>
          <a:lstStyle/>
          <a:p>
            <a:r>
              <a:rPr lang="en-US" dirty="0"/>
              <a:t>AND Operator</a:t>
            </a:r>
          </a:p>
          <a:p>
            <a:pPr lvl="1"/>
            <a:r>
              <a:rPr lang="en-US" i="1" dirty="0"/>
              <a:t>Requires </a:t>
            </a:r>
            <a:r>
              <a:rPr lang="en-US" dirty="0"/>
              <a:t>both p and q to be True for the result to be True. All other cases result in False. 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Keyword in Python: </a:t>
            </a:r>
            <a:r>
              <a:rPr lang="en-US" b="1" dirty="0"/>
              <a:t>and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36A31D-B125-E54D-AC40-F35010611C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OR Operator</a:t>
            </a:r>
          </a:p>
          <a:p>
            <a:pPr lvl="1"/>
            <a:r>
              <a:rPr lang="en-US" i="1" dirty="0"/>
              <a:t>Requires</a:t>
            </a:r>
            <a:r>
              <a:rPr lang="en-US" dirty="0"/>
              <a:t> only one proposition to be True for the result to be True.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Keyword in Python: </a:t>
            </a:r>
            <a:r>
              <a:rPr lang="en-US" b="1" dirty="0"/>
              <a:t>or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F9A56A4-090B-8845-B11C-00F03E2F44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9855075"/>
              </p:ext>
            </p:extLst>
          </p:nvPr>
        </p:nvGraphicFramePr>
        <p:xfrm>
          <a:off x="1094233" y="3596978"/>
          <a:ext cx="424586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0327">
                  <a:extLst>
                    <a:ext uri="{9D8B030D-6E8A-4147-A177-3AD203B41FA5}">
                      <a16:colId xmlns:a16="http://schemas.microsoft.com/office/drawing/2014/main" val="1461125316"/>
                    </a:ext>
                  </a:extLst>
                </a:gridCol>
                <a:gridCol w="1402080">
                  <a:extLst>
                    <a:ext uri="{9D8B030D-6E8A-4147-A177-3AD203B41FA5}">
                      <a16:colId xmlns:a16="http://schemas.microsoft.com/office/drawing/2014/main" val="1832556724"/>
                    </a:ext>
                  </a:extLst>
                </a:gridCol>
                <a:gridCol w="1743456">
                  <a:extLst>
                    <a:ext uri="{9D8B030D-6E8A-4147-A177-3AD203B41FA5}">
                      <a16:colId xmlns:a16="http://schemas.microsoft.com/office/drawing/2014/main" val="36493275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 AND q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303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518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222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888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04828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A64FC62-5ED1-AE42-A4F3-B8C2184120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7729058"/>
              </p:ext>
            </p:extLst>
          </p:nvPr>
        </p:nvGraphicFramePr>
        <p:xfrm>
          <a:off x="6742176" y="3608832"/>
          <a:ext cx="435559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764">
                  <a:extLst>
                    <a:ext uri="{9D8B030D-6E8A-4147-A177-3AD203B41FA5}">
                      <a16:colId xmlns:a16="http://schemas.microsoft.com/office/drawing/2014/main" val="1461125316"/>
                    </a:ext>
                  </a:extLst>
                </a:gridCol>
                <a:gridCol w="1438315">
                  <a:extLst>
                    <a:ext uri="{9D8B030D-6E8A-4147-A177-3AD203B41FA5}">
                      <a16:colId xmlns:a16="http://schemas.microsoft.com/office/drawing/2014/main" val="1832556724"/>
                    </a:ext>
                  </a:extLst>
                </a:gridCol>
                <a:gridCol w="1788513">
                  <a:extLst>
                    <a:ext uri="{9D8B030D-6E8A-4147-A177-3AD203B41FA5}">
                      <a16:colId xmlns:a16="http://schemas.microsoft.com/office/drawing/2014/main" val="36493275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 OR q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303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518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222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888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048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2988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A9CA8-7263-C041-8C44-05F71DBD0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1817"/>
          </a:xfrm>
        </p:spPr>
        <p:txBody>
          <a:bodyPr>
            <a:normAutofit fontScale="90000"/>
          </a:bodyPr>
          <a:lstStyle/>
          <a:p>
            <a:r>
              <a:rPr lang="en-US" dirty="0"/>
              <a:t>Operators and Expressions (In Python)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58453BC-403F-E945-A925-94F6CE54CB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3359450"/>
              </p:ext>
            </p:extLst>
          </p:nvPr>
        </p:nvGraphicFramePr>
        <p:xfrm>
          <a:off x="956602" y="1026942"/>
          <a:ext cx="11000934" cy="5534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550">
                  <a:extLst>
                    <a:ext uri="{9D8B030D-6E8A-4147-A177-3AD203B41FA5}">
                      <a16:colId xmlns:a16="http://schemas.microsoft.com/office/drawing/2014/main" val="3374782624"/>
                    </a:ext>
                  </a:extLst>
                </a:gridCol>
                <a:gridCol w="5421406">
                  <a:extLst>
                    <a:ext uri="{9D8B030D-6E8A-4147-A177-3AD203B41FA5}">
                      <a16:colId xmlns:a16="http://schemas.microsoft.com/office/drawing/2014/main" val="2549461836"/>
                    </a:ext>
                  </a:extLst>
                </a:gridCol>
                <a:gridCol w="3666978">
                  <a:extLst>
                    <a:ext uri="{9D8B030D-6E8A-4147-A177-3AD203B41FA5}">
                      <a16:colId xmlns:a16="http://schemas.microsoft.com/office/drawing/2014/main" val="2774880787"/>
                    </a:ext>
                  </a:extLst>
                </a:gridCol>
              </a:tblGrid>
              <a:tr h="350430">
                <a:tc>
                  <a:txBody>
                    <a:bodyPr/>
                    <a:lstStyle/>
                    <a:p>
                      <a:r>
                        <a:rPr lang="en-US" dirty="0"/>
                        <a:t>Operators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Expressions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107286"/>
                  </a:ext>
                </a:extLst>
              </a:tr>
              <a:tr h="613253">
                <a:tc>
                  <a:txBody>
                    <a:bodyPr/>
                    <a:lstStyle/>
                    <a:p>
                      <a:r>
                        <a:rPr lang="en-US" dirty="0"/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two operands are equal then the condition will be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x=3, y=5; (x==y) is not true.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525798"/>
                  </a:ext>
                </a:extLst>
              </a:tr>
              <a:tr h="613253">
                <a:tc>
                  <a:txBody>
                    <a:bodyPr/>
                    <a:lstStyle/>
                    <a:p>
                      <a:r>
                        <a:rPr lang="en-US" dirty="0"/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two operands are not equal then the condition is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(x!=y)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276649"/>
                  </a:ext>
                </a:extLst>
              </a:tr>
              <a:tr h="793673"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value on the left is greater than that on the right, then the condition is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(x&gt;y) is not true.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274844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right is greater than that on the left,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(x&lt;y)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36449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left is greater than or equal to the one on the right,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(x&gt;=y) is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292543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right is greater than or equal to the one on the left,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(x&lt;=y)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541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6419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5414</TotalTime>
  <Words>1032</Words>
  <Application>Microsoft Office PowerPoint</Application>
  <PresentationFormat>Widescreen</PresentationFormat>
  <Paragraphs>235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Wingdings</vt:lpstr>
      <vt:lpstr>Office Theme</vt:lpstr>
      <vt:lpstr>1_Office Theme</vt:lpstr>
      <vt:lpstr>Lecture 3: Introduction to Computer Programming Course - CS1010</vt:lpstr>
      <vt:lpstr>Announcements</vt:lpstr>
      <vt:lpstr>Goals for Today</vt:lpstr>
      <vt:lpstr>Object Types (Table from Previous Lecture)</vt:lpstr>
      <vt:lpstr>Booleans</vt:lpstr>
      <vt:lpstr>Basic Boolean Algebra</vt:lpstr>
      <vt:lpstr>Truth Table</vt:lpstr>
      <vt:lpstr>Binary Operators</vt:lpstr>
      <vt:lpstr>Operators and Expressions (In Python)</vt:lpstr>
      <vt:lpstr>Important key words</vt:lpstr>
      <vt:lpstr>In- Class Exercise (from previous class)</vt:lpstr>
      <vt:lpstr>If Statements in Python</vt:lpstr>
      <vt:lpstr>If Statements in Python</vt:lpstr>
      <vt:lpstr>If Else Statements</vt:lpstr>
      <vt:lpstr>Nested Ifs</vt:lpstr>
      <vt:lpstr>Some Practice Problems</vt:lpstr>
      <vt:lpstr>Reminding the Methodology (Lecture 1)</vt:lpstr>
      <vt:lpstr>Problem 1</vt:lpstr>
      <vt:lpstr>Problem 2</vt:lpstr>
      <vt:lpstr>Problem 3</vt:lpstr>
      <vt:lpstr>Problem 4</vt:lpstr>
      <vt:lpstr>Problem 5</vt:lpstr>
      <vt:lpstr>Solution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Course: Python 1</dc:title>
  <dc:creator>Uzma Mushtaque</dc:creator>
  <cp:lastModifiedBy>mushtu</cp:lastModifiedBy>
  <cp:revision>112</cp:revision>
  <cp:lastPrinted>2019-01-15T14:56:36Z</cp:lastPrinted>
  <dcterms:created xsi:type="dcterms:W3CDTF">2019-01-12T14:02:31Z</dcterms:created>
  <dcterms:modified xsi:type="dcterms:W3CDTF">2019-09-08T20:44:47Z</dcterms:modified>
</cp:coreProperties>
</file>